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1" r:id="rId6"/>
    <p:sldId id="267" r:id="rId7"/>
    <p:sldId id="263" r:id="rId8"/>
    <p:sldId id="266"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14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2A48A4-1093-4E3B-B0FC-E3B0EB32D061}" type="datetimeFigureOut">
              <a:rPr lang="en-GB" smtClean="0"/>
              <a:t>26/11/2024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CE2080-49CA-431E-BA9C-C4EEE7E2BE48}" type="slidenum">
              <a:rPr lang="en-GB" smtClean="0"/>
              <a:t>‹#›</a:t>
            </a:fld>
            <a:endParaRPr lang="en-GB"/>
          </a:p>
        </p:txBody>
      </p:sp>
    </p:spTree>
    <p:extLst>
      <p:ext uri="{BB962C8B-B14F-4D97-AF65-F5344CB8AC3E}">
        <p14:creationId xmlns:p14="http://schemas.microsoft.com/office/powerpoint/2010/main" val="3117974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0CE2080-49CA-431E-BA9C-C4EEE7E2BE48}" type="slidenum">
              <a:rPr lang="en-GB" smtClean="0"/>
              <a:t>7</a:t>
            </a:fld>
            <a:endParaRPr lang="en-GB"/>
          </a:p>
        </p:txBody>
      </p:sp>
    </p:spTree>
    <p:extLst>
      <p:ext uri="{BB962C8B-B14F-4D97-AF65-F5344CB8AC3E}">
        <p14:creationId xmlns:p14="http://schemas.microsoft.com/office/powerpoint/2010/main" val="435909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0CE2080-49CA-431E-BA9C-C4EEE7E2BE48}" type="slidenum">
              <a:rPr lang="en-GB" smtClean="0"/>
              <a:t>8</a:t>
            </a:fld>
            <a:endParaRPr lang="en-GB"/>
          </a:p>
        </p:txBody>
      </p:sp>
    </p:spTree>
    <p:extLst>
      <p:ext uri="{BB962C8B-B14F-4D97-AF65-F5344CB8AC3E}">
        <p14:creationId xmlns:p14="http://schemas.microsoft.com/office/powerpoint/2010/main" val="435909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8DA57DC-A7A2-4898-AD36-B6AC50ECE245}" type="datetimeFigureOut">
              <a:rPr lang="en-GB" smtClean="0"/>
              <a:t>26/11/2024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9F8FA4-CF57-4742-ABF9-D9A139275C48}" type="slidenum">
              <a:rPr lang="en-GB" smtClean="0"/>
              <a:t>‹#›</a:t>
            </a:fld>
            <a:endParaRPr lang="en-GB"/>
          </a:p>
        </p:txBody>
      </p:sp>
    </p:spTree>
    <p:extLst>
      <p:ext uri="{BB962C8B-B14F-4D97-AF65-F5344CB8AC3E}">
        <p14:creationId xmlns:p14="http://schemas.microsoft.com/office/powerpoint/2010/main" val="3875274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8DA57DC-A7A2-4898-AD36-B6AC50ECE245}" type="datetimeFigureOut">
              <a:rPr lang="en-GB" smtClean="0"/>
              <a:t>26/11/2024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9F8FA4-CF57-4742-ABF9-D9A139275C48}" type="slidenum">
              <a:rPr lang="en-GB" smtClean="0"/>
              <a:t>‹#›</a:t>
            </a:fld>
            <a:endParaRPr lang="en-GB"/>
          </a:p>
        </p:txBody>
      </p:sp>
    </p:spTree>
    <p:extLst>
      <p:ext uri="{BB962C8B-B14F-4D97-AF65-F5344CB8AC3E}">
        <p14:creationId xmlns:p14="http://schemas.microsoft.com/office/powerpoint/2010/main" val="1404942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8DA57DC-A7A2-4898-AD36-B6AC50ECE245}" type="datetimeFigureOut">
              <a:rPr lang="en-GB" smtClean="0"/>
              <a:t>26/11/2024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9F8FA4-CF57-4742-ABF9-D9A139275C48}" type="slidenum">
              <a:rPr lang="en-GB" smtClean="0"/>
              <a:t>‹#›</a:t>
            </a:fld>
            <a:endParaRPr lang="en-GB"/>
          </a:p>
        </p:txBody>
      </p:sp>
    </p:spTree>
    <p:extLst>
      <p:ext uri="{BB962C8B-B14F-4D97-AF65-F5344CB8AC3E}">
        <p14:creationId xmlns:p14="http://schemas.microsoft.com/office/powerpoint/2010/main" val="3115236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8DA57DC-A7A2-4898-AD36-B6AC50ECE245}" type="datetimeFigureOut">
              <a:rPr lang="en-GB" smtClean="0"/>
              <a:t>26/11/2024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9F8FA4-CF57-4742-ABF9-D9A139275C48}" type="slidenum">
              <a:rPr lang="en-GB" smtClean="0"/>
              <a:t>‹#›</a:t>
            </a:fld>
            <a:endParaRPr lang="en-GB"/>
          </a:p>
        </p:txBody>
      </p:sp>
    </p:spTree>
    <p:extLst>
      <p:ext uri="{BB962C8B-B14F-4D97-AF65-F5344CB8AC3E}">
        <p14:creationId xmlns:p14="http://schemas.microsoft.com/office/powerpoint/2010/main" val="3575696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DA57DC-A7A2-4898-AD36-B6AC50ECE245}" type="datetimeFigureOut">
              <a:rPr lang="en-GB" smtClean="0"/>
              <a:t>26/11/2024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9F8FA4-CF57-4742-ABF9-D9A139275C48}" type="slidenum">
              <a:rPr lang="en-GB" smtClean="0"/>
              <a:t>‹#›</a:t>
            </a:fld>
            <a:endParaRPr lang="en-GB"/>
          </a:p>
        </p:txBody>
      </p:sp>
    </p:spTree>
    <p:extLst>
      <p:ext uri="{BB962C8B-B14F-4D97-AF65-F5344CB8AC3E}">
        <p14:creationId xmlns:p14="http://schemas.microsoft.com/office/powerpoint/2010/main" val="675254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8DA57DC-A7A2-4898-AD36-B6AC50ECE245}" type="datetimeFigureOut">
              <a:rPr lang="en-GB" smtClean="0"/>
              <a:t>26/11/2024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9F8FA4-CF57-4742-ABF9-D9A139275C48}" type="slidenum">
              <a:rPr lang="en-GB" smtClean="0"/>
              <a:t>‹#›</a:t>
            </a:fld>
            <a:endParaRPr lang="en-GB"/>
          </a:p>
        </p:txBody>
      </p:sp>
    </p:spTree>
    <p:extLst>
      <p:ext uri="{BB962C8B-B14F-4D97-AF65-F5344CB8AC3E}">
        <p14:creationId xmlns:p14="http://schemas.microsoft.com/office/powerpoint/2010/main" val="2219069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8DA57DC-A7A2-4898-AD36-B6AC50ECE245}" type="datetimeFigureOut">
              <a:rPr lang="en-GB" smtClean="0"/>
              <a:t>26/11/2024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9F8FA4-CF57-4742-ABF9-D9A139275C48}" type="slidenum">
              <a:rPr lang="en-GB" smtClean="0"/>
              <a:t>‹#›</a:t>
            </a:fld>
            <a:endParaRPr lang="en-GB"/>
          </a:p>
        </p:txBody>
      </p:sp>
    </p:spTree>
    <p:extLst>
      <p:ext uri="{BB962C8B-B14F-4D97-AF65-F5344CB8AC3E}">
        <p14:creationId xmlns:p14="http://schemas.microsoft.com/office/powerpoint/2010/main" val="3516222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8DA57DC-A7A2-4898-AD36-B6AC50ECE245}" type="datetimeFigureOut">
              <a:rPr lang="en-GB" smtClean="0"/>
              <a:t>26/11/2024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9F8FA4-CF57-4742-ABF9-D9A139275C48}" type="slidenum">
              <a:rPr lang="en-GB" smtClean="0"/>
              <a:t>‹#›</a:t>
            </a:fld>
            <a:endParaRPr lang="en-GB"/>
          </a:p>
        </p:txBody>
      </p:sp>
    </p:spTree>
    <p:extLst>
      <p:ext uri="{BB962C8B-B14F-4D97-AF65-F5344CB8AC3E}">
        <p14:creationId xmlns:p14="http://schemas.microsoft.com/office/powerpoint/2010/main" val="1769116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A57DC-A7A2-4898-AD36-B6AC50ECE245}" type="datetimeFigureOut">
              <a:rPr lang="en-GB" smtClean="0"/>
              <a:t>26/11/2024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9F8FA4-CF57-4742-ABF9-D9A139275C48}" type="slidenum">
              <a:rPr lang="en-GB" smtClean="0"/>
              <a:t>‹#›</a:t>
            </a:fld>
            <a:endParaRPr lang="en-GB"/>
          </a:p>
        </p:txBody>
      </p:sp>
    </p:spTree>
    <p:extLst>
      <p:ext uri="{BB962C8B-B14F-4D97-AF65-F5344CB8AC3E}">
        <p14:creationId xmlns:p14="http://schemas.microsoft.com/office/powerpoint/2010/main" val="2801231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DA57DC-A7A2-4898-AD36-B6AC50ECE245}" type="datetimeFigureOut">
              <a:rPr lang="en-GB" smtClean="0"/>
              <a:t>26/11/2024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9F8FA4-CF57-4742-ABF9-D9A139275C48}" type="slidenum">
              <a:rPr lang="en-GB" smtClean="0"/>
              <a:t>‹#›</a:t>
            </a:fld>
            <a:endParaRPr lang="en-GB"/>
          </a:p>
        </p:txBody>
      </p:sp>
    </p:spTree>
    <p:extLst>
      <p:ext uri="{BB962C8B-B14F-4D97-AF65-F5344CB8AC3E}">
        <p14:creationId xmlns:p14="http://schemas.microsoft.com/office/powerpoint/2010/main" val="4155338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DA57DC-A7A2-4898-AD36-B6AC50ECE245}" type="datetimeFigureOut">
              <a:rPr lang="en-GB" smtClean="0"/>
              <a:t>26/11/2024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9F8FA4-CF57-4742-ABF9-D9A139275C48}" type="slidenum">
              <a:rPr lang="en-GB" smtClean="0"/>
              <a:t>‹#›</a:t>
            </a:fld>
            <a:endParaRPr lang="en-GB"/>
          </a:p>
        </p:txBody>
      </p:sp>
    </p:spTree>
    <p:extLst>
      <p:ext uri="{BB962C8B-B14F-4D97-AF65-F5344CB8AC3E}">
        <p14:creationId xmlns:p14="http://schemas.microsoft.com/office/powerpoint/2010/main" val="1499861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DA57DC-A7A2-4898-AD36-B6AC50ECE245}" type="datetimeFigureOut">
              <a:rPr lang="en-GB" smtClean="0"/>
              <a:t>26/11/2024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9F8FA4-CF57-4742-ABF9-D9A139275C48}" type="slidenum">
              <a:rPr lang="en-GB" smtClean="0"/>
              <a:t>‹#›</a:t>
            </a:fld>
            <a:endParaRPr lang="en-GB"/>
          </a:p>
        </p:txBody>
      </p:sp>
    </p:spTree>
    <p:extLst>
      <p:ext uri="{BB962C8B-B14F-4D97-AF65-F5344CB8AC3E}">
        <p14:creationId xmlns:p14="http://schemas.microsoft.com/office/powerpoint/2010/main" val="1699284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hyperlink" Target="mailto:askjag@rcp.ac.uk"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3600" dirty="0"/>
              <a:t>National Endoscopy Database (NED)  Overview</a:t>
            </a:r>
          </a:p>
        </p:txBody>
      </p:sp>
      <p:sp>
        <p:nvSpPr>
          <p:cNvPr id="3" name="Subtitle 2"/>
          <p:cNvSpPr>
            <a:spLocks noGrp="1"/>
          </p:cNvSpPr>
          <p:nvPr>
            <p:ph type="subTitle" idx="1"/>
          </p:nvPr>
        </p:nvSpPr>
        <p:spPr/>
        <p:txBody>
          <a:bodyPr/>
          <a:lstStyle/>
          <a:p>
            <a:r>
              <a:rPr lang="en-GB" dirty="0"/>
              <a:t>Tom Lee</a:t>
            </a:r>
          </a:p>
          <a:p>
            <a:r>
              <a:rPr lang="en-GB" dirty="0"/>
              <a:t>National Clinical Lead</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5" name="Object 4"/>
          <p:cNvGraphicFramePr>
            <a:graphicFrameLocks noChangeAspect="1"/>
          </p:cNvGraphicFramePr>
          <p:nvPr>
            <p:extLst>
              <p:ext uri="{D42A27DB-BD31-4B8C-83A1-F6EECF244321}">
                <p14:modId xmlns:p14="http://schemas.microsoft.com/office/powerpoint/2010/main" val="764149193"/>
              </p:ext>
            </p:extLst>
          </p:nvPr>
        </p:nvGraphicFramePr>
        <p:xfrm>
          <a:off x="1547664" y="548680"/>
          <a:ext cx="5724525" cy="1381125"/>
        </p:xfrm>
        <a:graphic>
          <a:graphicData uri="http://schemas.openxmlformats.org/presentationml/2006/ole">
            <mc:AlternateContent xmlns:mc="http://schemas.openxmlformats.org/markup-compatibility/2006">
              <mc:Choice xmlns:v="urn:schemas-microsoft-com:vml" Requires="v">
                <p:oleObj name="Bitmap Image" r:id="rId2" imgW="5923810" imgH="1428949" progId="Paint.Picture">
                  <p:embed/>
                </p:oleObj>
              </mc:Choice>
              <mc:Fallback>
                <p:oleObj name="Bitmap Image" r:id="rId2" imgW="5923810" imgH="1428949" progId="Paint.Picture">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548680"/>
                        <a:ext cx="5724525" cy="1381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3635896" y="6165304"/>
            <a:ext cx="2438400" cy="466725"/>
          </a:xfrm>
          <a:prstGeom prst="rect">
            <a:avLst/>
          </a:prstGeom>
          <a:noFill/>
          <a:ln>
            <a:noFill/>
          </a:ln>
        </p:spPr>
      </p:pic>
    </p:spTree>
    <p:extLst>
      <p:ext uri="{BB962C8B-B14F-4D97-AF65-F5344CB8AC3E}">
        <p14:creationId xmlns:p14="http://schemas.microsoft.com/office/powerpoint/2010/main" val="372966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Content Placeholder 2"/>
          <p:cNvSpPr>
            <a:spLocks noGrp="1"/>
          </p:cNvSpPr>
          <p:nvPr>
            <p:ph idx="1"/>
          </p:nvPr>
        </p:nvSpPr>
        <p:spPr>
          <a:xfrm>
            <a:off x="457200" y="1600200"/>
            <a:ext cx="8507288" cy="4525963"/>
          </a:xfrm>
        </p:spPr>
        <p:txBody>
          <a:bodyPr/>
          <a:lstStyle/>
          <a:p>
            <a:r>
              <a:rPr lang="en-GB" dirty="0"/>
              <a:t>Comprehensive and reliable data on endoscopy are crucial to: </a:t>
            </a:r>
          </a:p>
          <a:p>
            <a:pPr marL="0" indent="0">
              <a:buNone/>
            </a:pPr>
            <a:endParaRPr lang="en-GB" dirty="0"/>
          </a:p>
          <a:p>
            <a:pPr lvl="1"/>
            <a:r>
              <a:rPr lang="en-GB" dirty="0"/>
              <a:t>Service provision</a:t>
            </a:r>
          </a:p>
          <a:p>
            <a:pPr lvl="1"/>
            <a:r>
              <a:rPr lang="en-GB" dirty="0"/>
              <a:t>Quality assurance</a:t>
            </a:r>
          </a:p>
          <a:p>
            <a:pPr lvl="1"/>
            <a:r>
              <a:rPr lang="en-GB" dirty="0"/>
              <a:t>Research</a:t>
            </a:r>
          </a:p>
          <a:p>
            <a:pPr marL="457200" lvl="1" indent="0">
              <a:buNone/>
            </a:pPr>
            <a:endParaRPr lang="en-GB" dirty="0"/>
          </a:p>
        </p:txBody>
      </p:sp>
      <p:graphicFrame>
        <p:nvGraphicFramePr>
          <p:cNvPr id="4" name="Object 3"/>
          <p:cNvGraphicFramePr>
            <a:graphicFrameLocks noChangeAspect="1"/>
          </p:cNvGraphicFramePr>
          <p:nvPr>
            <p:extLst>
              <p:ext uri="{D42A27DB-BD31-4B8C-83A1-F6EECF244321}">
                <p14:modId xmlns:p14="http://schemas.microsoft.com/office/powerpoint/2010/main" val="753065208"/>
              </p:ext>
            </p:extLst>
          </p:nvPr>
        </p:nvGraphicFramePr>
        <p:xfrm>
          <a:off x="323528" y="404664"/>
          <a:ext cx="1908101" cy="460357"/>
        </p:xfrm>
        <a:graphic>
          <a:graphicData uri="http://schemas.openxmlformats.org/presentationml/2006/ole">
            <mc:AlternateContent xmlns:mc="http://schemas.openxmlformats.org/markup-compatibility/2006">
              <mc:Choice xmlns:v="urn:schemas-microsoft-com:vml" Requires="v">
                <p:oleObj name="Bitmap Image" r:id="rId2" imgW="5923810" imgH="1428949" progId="Paint.Picture">
                  <p:embed/>
                </p:oleObj>
              </mc:Choice>
              <mc:Fallback>
                <p:oleObj name="Bitmap Image" r:id="rId2" imgW="5923810" imgH="1428949" progId="Paint.Picture">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404664"/>
                        <a:ext cx="1908101" cy="46035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109299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Aim</a:t>
            </a:r>
          </a:p>
        </p:txBody>
      </p:sp>
      <p:sp>
        <p:nvSpPr>
          <p:cNvPr id="3" name="Content Placeholder 2"/>
          <p:cNvSpPr>
            <a:spLocks noGrp="1"/>
          </p:cNvSpPr>
          <p:nvPr>
            <p:ph idx="1"/>
          </p:nvPr>
        </p:nvSpPr>
        <p:spPr/>
        <p:txBody>
          <a:bodyPr/>
          <a:lstStyle/>
          <a:p>
            <a:pPr lvl="1"/>
            <a:r>
              <a:rPr lang="en-GB" dirty="0"/>
              <a:t>Prospective data collection from all endoscopy units in the UK</a:t>
            </a:r>
          </a:p>
          <a:p>
            <a:pPr lvl="1"/>
            <a:r>
              <a:rPr lang="en-GB" dirty="0"/>
              <a:t>Automated transfer of key data from local endoscopy reporting system (ERS) to national database (NED)</a:t>
            </a:r>
          </a:p>
        </p:txBody>
      </p:sp>
      <p:graphicFrame>
        <p:nvGraphicFramePr>
          <p:cNvPr id="4" name="Object 3"/>
          <p:cNvGraphicFramePr>
            <a:graphicFrameLocks noChangeAspect="1"/>
          </p:cNvGraphicFramePr>
          <p:nvPr>
            <p:extLst>
              <p:ext uri="{D42A27DB-BD31-4B8C-83A1-F6EECF244321}">
                <p14:modId xmlns:p14="http://schemas.microsoft.com/office/powerpoint/2010/main" val="776160270"/>
              </p:ext>
            </p:extLst>
          </p:nvPr>
        </p:nvGraphicFramePr>
        <p:xfrm>
          <a:off x="323528" y="404664"/>
          <a:ext cx="1908101" cy="460357"/>
        </p:xfrm>
        <a:graphic>
          <a:graphicData uri="http://schemas.openxmlformats.org/presentationml/2006/ole">
            <mc:AlternateContent xmlns:mc="http://schemas.openxmlformats.org/markup-compatibility/2006">
              <mc:Choice xmlns:v="urn:schemas-microsoft-com:vml" Requires="v">
                <p:oleObj name="Bitmap Image" r:id="rId2" imgW="5923810" imgH="1428949" progId="Paint.Picture">
                  <p:embed/>
                </p:oleObj>
              </mc:Choice>
              <mc:Fallback>
                <p:oleObj name="Bitmap Image" r:id="rId2" imgW="5923810" imgH="1428949" progId="Paint.Picture">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404664"/>
                        <a:ext cx="1908101" cy="46035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279775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48680"/>
            <a:ext cx="8229600" cy="1143000"/>
          </a:xfrm>
        </p:spPr>
        <p:txBody>
          <a:bodyPr/>
          <a:lstStyle/>
          <a:p>
            <a:r>
              <a:rPr lang="en-GB" dirty="0"/>
              <a:t>Governance and Support</a:t>
            </a:r>
          </a:p>
        </p:txBody>
      </p:sp>
      <p:sp>
        <p:nvSpPr>
          <p:cNvPr id="3" name="Content Placeholder 2"/>
          <p:cNvSpPr>
            <a:spLocks noGrp="1"/>
          </p:cNvSpPr>
          <p:nvPr>
            <p:ph idx="1"/>
          </p:nvPr>
        </p:nvSpPr>
        <p:spPr>
          <a:xfrm>
            <a:off x="395536" y="1772816"/>
            <a:ext cx="8229600" cy="4525963"/>
          </a:xfrm>
        </p:spPr>
        <p:txBody>
          <a:bodyPr/>
          <a:lstStyle/>
          <a:p>
            <a:pPr lvl="1"/>
            <a:r>
              <a:rPr lang="en-GB" dirty="0"/>
              <a:t>Funded by JAG</a:t>
            </a:r>
          </a:p>
          <a:p>
            <a:pPr lvl="1"/>
            <a:endParaRPr lang="en-GB" dirty="0"/>
          </a:p>
          <a:p>
            <a:pPr lvl="1"/>
            <a:r>
              <a:rPr lang="en-GB" dirty="0"/>
              <a:t>Backed by:</a:t>
            </a:r>
          </a:p>
          <a:p>
            <a:pPr lvl="2"/>
            <a:r>
              <a:rPr lang="en-GB" dirty="0"/>
              <a:t>BSG</a:t>
            </a:r>
          </a:p>
          <a:p>
            <a:pPr lvl="2"/>
            <a:r>
              <a:rPr lang="en-GB" dirty="0"/>
              <a:t>JAG</a:t>
            </a:r>
          </a:p>
          <a:p>
            <a:pPr lvl="2"/>
            <a:r>
              <a:rPr lang="en-GB" dirty="0"/>
              <a:t>AUGIS</a:t>
            </a:r>
          </a:p>
          <a:p>
            <a:pPr lvl="2"/>
            <a:r>
              <a:rPr lang="en-GB" dirty="0"/>
              <a:t>ACPGBI</a:t>
            </a:r>
          </a:p>
          <a:p>
            <a:pPr lvl="2"/>
            <a:r>
              <a:rPr lang="en-GB" dirty="0"/>
              <a:t>Royal College of Physicians</a:t>
            </a:r>
          </a:p>
          <a:p>
            <a:pPr lvl="2"/>
            <a:r>
              <a:rPr lang="en-GB" dirty="0"/>
              <a:t>NHS England</a:t>
            </a:r>
          </a:p>
        </p:txBody>
      </p:sp>
      <p:graphicFrame>
        <p:nvGraphicFramePr>
          <p:cNvPr id="4" name="Object 3"/>
          <p:cNvGraphicFramePr>
            <a:graphicFrameLocks noChangeAspect="1"/>
          </p:cNvGraphicFramePr>
          <p:nvPr>
            <p:extLst>
              <p:ext uri="{D42A27DB-BD31-4B8C-83A1-F6EECF244321}">
                <p14:modId xmlns:p14="http://schemas.microsoft.com/office/powerpoint/2010/main" val="2255182921"/>
              </p:ext>
            </p:extLst>
          </p:nvPr>
        </p:nvGraphicFramePr>
        <p:xfrm>
          <a:off x="323528" y="404664"/>
          <a:ext cx="1908101" cy="460357"/>
        </p:xfrm>
        <a:graphic>
          <a:graphicData uri="http://schemas.openxmlformats.org/presentationml/2006/ole">
            <mc:AlternateContent xmlns:mc="http://schemas.openxmlformats.org/markup-compatibility/2006">
              <mc:Choice xmlns:v="urn:schemas-microsoft-com:vml" Requires="v">
                <p:oleObj name="Bitmap Image" r:id="rId2" imgW="5923810" imgH="1428949" progId="Paint.Picture">
                  <p:embed/>
                </p:oleObj>
              </mc:Choice>
              <mc:Fallback>
                <p:oleObj name="Bitmap Image" r:id="rId2" imgW="5923810" imgH="1428949" progId="Paint.Picture">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404664"/>
                        <a:ext cx="1908101" cy="46035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733572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Data Output</a:t>
            </a:r>
          </a:p>
        </p:txBody>
      </p:sp>
      <p:sp>
        <p:nvSpPr>
          <p:cNvPr id="3" name="Content Placeholder 2"/>
          <p:cNvSpPr>
            <a:spLocks noGrp="1"/>
          </p:cNvSpPr>
          <p:nvPr>
            <p:ph idx="1"/>
          </p:nvPr>
        </p:nvSpPr>
        <p:spPr/>
        <p:txBody>
          <a:bodyPr>
            <a:normAutofit lnSpcReduction="10000"/>
          </a:bodyPr>
          <a:lstStyle/>
          <a:p>
            <a:pPr lvl="1"/>
            <a:r>
              <a:rPr lang="en-GB" dirty="0"/>
              <a:t>Output will be based on JAG and BSG QA standards and key performance indicators (KPI)</a:t>
            </a:r>
          </a:p>
          <a:p>
            <a:pPr lvl="1"/>
            <a:r>
              <a:rPr lang="en-GB" dirty="0"/>
              <a:t>Presented to users via JETS in a dashboard format</a:t>
            </a:r>
          </a:p>
          <a:p>
            <a:pPr lvl="1"/>
            <a:r>
              <a:rPr lang="en-GB" dirty="0"/>
              <a:t>Integrate with JAG accreditation process and GRS audits</a:t>
            </a:r>
          </a:p>
          <a:p>
            <a:pPr lvl="1"/>
            <a:endParaRPr lang="en-GB" dirty="0"/>
          </a:p>
          <a:p>
            <a:pPr lvl="1"/>
            <a:r>
              <a:rPr lang="en-GB" dirty="0"/>
              <a:t>Users will only be able to access their own data</a:t>
            </a:r>
          </a:p>
          <a:p>
            <a:pPr lvl="1"/>
            <a:r>
              <a:rPr lang="en-GB" dirty="0"/>
              <a:t>Local and regional administrators will be able to view data only from within their organisation or region.</a:t>
            </a:r>
          </a:p>
          <a:p>
            <a:pPr marL="457200" lvl="1" indent="0">
              <a:buNone/>
            </a:pPr>
            <a:endParaRPr lang="en-GB" dirty="0"/>
          </a:p>
          <a:p>
            <a:pPr marL="457200" lvl="1" indent="0">
              <a:buNone/>
            </a:pPr>
            <a:endParaRPr lang="en-GB" dirty="0"/>
          </a:p>
        </p:txBody>
      </p:sp>
      <p:graphicFrame>
        <p:nvGraphicFramePr>
          <p:cNvPr id="4" name="Object 3"/>
          <p:cNvGraphicFramePr>
            <a:graphicFrameLocks noChangeAspect="1"/>
          </p:cNvGraphicFramePr>
          <p:nvPr>
            <p:extLst>
              <p:ext uri="{D42A27DB-BD31-4B8C-83A1-F6EECF244321}">
                <p14:modId xmlns:p14="http://schemas.microsoft.com/office/powerpoint/2010/main" val="965642377"/>
              </p:ext>
            </p:extLst>
          </p:nvPr>
        </p:nvGraphicFramePr>
        <p:xfrm>
          <a:off x="323528" y="404664"/>
          <a:ext cx="1908101" cy="460357"/>
        </p:xfrm>
        <a:graphic>
          <a:graphicData uri="http://schemas.openxmlformats.org/presentationml/2006/ole">
            <mc:AlternateContent xmlns:mc="http://schemas.openxmlformats.org/markup-compatibility/2006">
              <mc:Choice xmlns:v="urn:schemas-microsoft-com:vml" Requires="v">
                <p:oleObj name="Bitmap Image" r:id="rId2" imgW="5923810" imgH="1428949" progId="Paint.Picture">
                  <p:embed/>
                </p:oleObj>
              </mc:Choice>
              <mc:Fallback>
                <p:oleObj name="Bitmap Image" r:id="rId2" imgW="5923810" imgH="1428949" progId="Paint.Picture">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404664"/>
                        <a:ext cx="1908101" cy="46035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13645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NED &amp; JETS</a:t>
            </a:r>
          </a:p>
        </p:txBody>
      </p:sp>
      <p:sp>
        <p:nvSpPr>
          <p:cNvPr id="3" name="Content Placeholder 2"/>
          <p:cNvSpPr>
            <a:spLocks noGrp="1"/>
          </p:cNvSpPr>
          <p:nvPr>
            <p:ph idx="1"/>
          </p:nvPr>
        </p:nvSpPr>
        <p:spPr/>
        <p:txBody>
          <a:bodyPr>
            <a:normAutofit/>
          </a:bodyPr>
          <a:lstStyle/>
          <a:p>
            <a:pPr algn="just"/>
            <a:r>
              <a:rPr lang="en-GB" sz="2400" dirty="0"/>
              <a:t>JETS (JAG Endoscopy Training System) is an electronic portfolio where evidence of training in endoscopy may be recorded. Engagement with JETS is a prerequisite for UK endoscopy certification. </a:t>
            </a:r>
          </a:p>
          <a:p>
            <a:pPr algn="just"/>
            <a:r>
              <a:rPr lang="en-GB" sz="2400" dirty="0"/>
              <a:t>The NED has been designed to link directly with JETS database, which means that the data uploaded into NED will also be uploaded into JETS, so trainees will no longer need to manually add procedural data into JETS. This integration will eliminate the risk of trainee bias by increasing the reliability of procedural records. </a:t>
            </a:r>
          </a:p>
        </p:txBody>
      </p:sp>
    </p:spTree>
    <p:extLst>
      <p:ext uri="{BB962C8B-B14F-4D97-AF65-F5344CB8AC3E}">
        <p14:creationId xmlns:p14="http://schemas.microsoft.com/office/powerpoint/2010/main" val="3071522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6672"/>
            <a:ext cx="8229600" cy="1143000"/>
          </a:xfrm>
        </p:spPr>
        <p:txBody>
          <a:bodyPr/>
          <a:lstStyle/>
          <a:p>
            <a:r>
              <a:rPr lang="en-GB" dirty="0"/>
              <a:t>Information Governance</a:t>
            </a:r>
          </a:p>
        </p:txBody>
      </p:sp>
      <p:sp>
        <p:nvSpPr>
          <p:cNvPr id="3" name="Content Placeholder 2"/>
          <p:cNvSpPr>
            <a:spLocks noGrp="1"/>
          </p:cNvSpPr>
          <p:nvPr>
            <p:ph idx="1"/>
          </p:nvPr>
        </p:nvSpPr>
        <p:spPr/>
        <p:txBody>
          <a:bodyPr>
            <a:normAutofit fontScale="92500" lnSpcReduction="20000"/>
          </a:bodyPr>
          <a:lstStyle/>
          <a:p>
            <a:pPr marL="457200" lvl="1" indent="0">
              <a:buNone/>
            </a:pPr>
            <a:r>
              <a:rPr lang="en-GB" dirty="0"/>
              <a:t>NED working group have met as appropriate with;</a:t>
            </a:r>
          </a:p>
          <a:p>
            <a:pPr lvl="1"/>
            <a:r>
              <a:rPr lang="en-GB" dirty="0"/>
              <a:t>NRES</a:t>
            </a:r>
          </a:p>
          <a:p>
            <a:pPr lvl="1"/>
            <a:r>
              <a:rPr lang="en-GB" dirty="0"/>
              <a:t>Information Commissioner's Office</a:t>
            </a:r>
          </a:p>
          <a:p>
            <a:pPr lvl="1"/>
            <a:r>
              <a:rPr lang="en-GB" dirty="0"/>
              <a:t>Confidentiality Advisory Group</a:t>
            </a:r>
          </a:p>
          <a:p>
            <a:pPr marL="457200" lvl="1" indent="0">
              <a:buNone/>
            </a:pPr>
            <a:endParaRPr lang="en-GB" dirty="0"/>
          </a:p>
          <a:p>
            <a:pPr marL="457200" lvl="1" indent="0">
              <a:buNone/>
            </a:pPr>
            <a:r>
              <a:rPr lang="en-GB" dirty="0"/>
              <a:t>NRES, ICO and CAG have all approved the project and recommended NO individual patient consent is necessary.</a:t>
            </a:r>
          </a:p>
          <a:p>
            <a:pPr marL="457200" lvl="1" indent="0">
              <a:buNone/>
            </a:pPr>
            <a:endParaRPr lang="en-GB" dirty="0"/>
          </a:p>
          <a:p>
            <a:pPr marL="457200" lvl="1" indent="0">
              <a:buNone/>
            </a:pPr>
            <a:r>
              <a:rPr lang="en-GB" dirty="0"/>
              <a:t>As part of pilot process:</a:t>
            </a:r>
          </a:p>
          <a:p>
            <a:pPr lvl="1"/>
            <a:r>
              <a:rPr lang="en-GB" dirty="0" err="1"/>
              <a:t>Caldicott</a:t>
            </a:r>
            <a:r>
              <a:rPr lang="en-GB" dirty="0"/>
              <a:t> approval to be obtained locally</a:t>
            </a:r>
          </a:p>
        </p:txBody>
      </p:sp>
      <p:graphicFrame>
        <p:nvGraphicFramePr>
          <p:cNvPr id="4" name="Object 3"/>
          <p:cNvGraphicFramePr>
            <a:graphicFrameLocks noChangeAspect="1"/>
          </p:cNvGraphicFramePr>
          <p:nvPr>
            <p:extLst>
              <p:ext uri="{D42A27DB-BD31-4B8C-83A1-F6EECF244321}">
                <p14:modId xmlns:p14="http://schemas.microsoft.com/office/powerpoint/2010/main" val="2428572989"/>
              </p:ext>
            </p:extLst>
          </p:nvPr>
        </p:nvGraphicFramePr>
        <p:xfrm>
          <a:off x="323528" y="404664"/>
          <a:ext cx="1908101" cy="460357"/>
        </p:xfrm>
        <a:graphic>
          <a:graphicData uri="http://schemas.openxmlformats.org/presentationml/2006/ole">
            <mc:AlternateContent xmlns:mc="http://schemas.openxmlformats.org/markup-compatibility/2006">
              <mc:Choice xmlns:v="urn:schemas-microsoft-com:vml" Requires="v">
                <p:oleObj name="Bitmap Image" r:id="rId3" imgW="5923810" imgH="1428949" progId="Paint.Picture">
                  <p:embed/>
                </p:oleObj>
              </mc:Choice>
              <mc:Fallback>
                <p:oleObj name="Bitmap Image" r:id="rId3" imgW="5923810" imgH="1428949"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04664"/>
                        <a:ext cx="1908101" cy="46035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724018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6672"/>
            <a:ext cx="8229600" cy="1143000"/>
          </a:xfrm>
        </p:spPr>
        <p:txBody>
          <a:bodyPr/>
          <a:lstStyle/>
          <a:p>
            <a:r>
              <a:rPr lang="en-GB" dirty="0" err="1"/>
              <a:t>Endoscopist</a:t>
            </a:r>
            <a:r>
              <a:rPr lang="en-GB" dirty="0"/>
              <a:t> Involvement</a:t>
            </a:r>
          </a:p>
        </p:txBody>
      </p:sp>
      <p:sp>
        <p:nvSpPr>
          <p:cNvPr id="3" name="Content Placeholder 2"/>
          <p:cNvSpPr>
            <a:spLocks noGrp="1"/>
          </p:cNvSpPr>
          <p:nvPr>
            <p:ph idx="1"/>
          </p:nvPr>
        </p:nvSpPr>
        <p:spPr/>
        <p:txBody>
          <a:bodyPr>
            <a:normAutofit fontScale="92500" lnSpcReduction="20000"/>
          </a:bodyPr>
          <a:lstStyle/>
          <a:p>
            <a:pPr lvl="1"/>
            <a:r>
              <a:rPr lang="en-GB" dirty="0"/>
              <a:t>Only you and your organisations QA lead will be able to see your data.</a:t>
            </a:r>
          </a:p>
          <a:p>
            <a:pPr lvl="1"/>
            <a:r>
              <a:rPr lang="en-GB" dirty="0"/>
              <a:t>Your GMC or NMC number will be used to identify you.</a:t>
            </a:r>
          </a:p>
          <a:p>
            <a:pPr lvl="1"/>
            <a:r>
              <a:rPr lang="en-GB" dirty="0"/>
              <a:t>If you do not want your GMC or NMC number to be used, please contact your NED lead.</a:t>
            </a:r>
          </a:p>
          <a:p>
            <a:pPr lvl="1"/>
            <a:r>
              <a:rPr lang="en-GB" dirty="0"/>
              <a:t>NED data may be used for service evaluation and research. </a:t>
            </a:r>
            <a:r>
              <a:rPr lang="en-GB" dirty="0" err="1"/>
              <a:t>Endoscopist</a:t>
            </a:r>
            <a:r>
              <a:rPr lang="en-GB" dirty="0"/>
              <a:t> identifiers would be anonymised.</a:t>
            </a:r>
          </a:p>
          <a:p>
            <a:pPr lvl="1"/>
            <a:r>
              <a:rPr lang="en-GB" dirty="0"/>
              <a:t>You will be able to see your data on an interface like JETS - you will need to register for this if you are not already registered with JETS.</a:t>
            </a:r>
          </a:p>
          <a:p>
            <a:pPr lvl="1"/>
            <a:endParaRPr lang="en-GB" dirty="0"/>
          </a:p>
          <a:p>
            <a:pPr lvl="1"/>
            <a:endParaRPr lang="en-GB" dirty="0"/>
          </a:p>
        </p:txBody>
      </p:sp>
      <p:graphicFrame>
        <p:nvGraphicFramePr>
          <p:cNvPr id="4" name="Object 3"/>
          <p:cNvGraphicFramePr>
            <a:graphicFrameLocks noChangeAspect="1"/>
          </p:cNvGraphicFramePr>
          <p:nvPr>
            <p:extLst>
              <p:ext uri="{D42A27DB-BD31-4B8C-83A1-F6EECF244321}">
                <p14:modId xmlns:p14="http://schemas.microsoft.com/office/powerpoint/2010/main" val="3355882840"/>
              </p:ext>
            </p:extLst>
          </p:nvPr>
        </p:nvGraphicFramePr>
        <p:xfrm>
          <a:off x="323528" y="404664"/>
          <a:ext cx="1908101" cy="460357"/>
        </p:xfrm>
        <a:graphic>
          <a:graphicData uri="http://schemas.openxmlformats.org/presentationml/2006/ole">
            <mc:AlternateContent xmlns:mc="http://schemas.openxmlformats.org/markup-compatibility/2006">
              <mc:Choice xmlns:v="urn:schemas-microsoft-com:vml" Requires="v">
                <p:oleObj name="Bitmap Image" r:id="rId3" imgW="5923810" imgH="1428949" progId="Paint.Picture">
                  <p:embed/>
                </p:oleObj>
              </mc:Choice>
              <mc:Fallback>
                <p:oleObj name="Bitmap Image" r:id="rId3" imgW="5923810" imgH="1428949"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04664"/>
                        <a:ext cx="1908101" cy="46035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197670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Questions</a:t>
            </a:r>
          </a:p>
        </p:txBody>
      </p:sp>
      <p:sp>
        <p:nvSpPr>
          <p:cNvPr id="3" name="Content Placeholder 2"/>
          <p:cNvSpPr>
            <a:spLocks noGrp="1"/>
          </p:cNvSpPr>
          <p:nvPr>
            <p:ph idx="1"/>
          </p:nvPr>
        </p:nvSpPr>
        <p:spPr/>
        <p:txBody>
          <a:bodyPr>
            <a:normAutofit/>
          </a:bodyPr>
          <a:lstStyle/>
          <a:p>
            <a:pPr marL="457200" lvl="1" indent="0">
              <a:buNone/>
            </a:pPr>
            <a:r>
              <a:rPr lang="en-GB" dirty="0"/>
              <a:t>Please contact the NED team if you have any questions</a:t>
            </a:r>
          </a:p>
          <a:p>
            <a:pPr marL="457200" lvl="1" indent="0">
              <a:buNone/>
            </a:pPr>
            <a:endParaRPr lang="en-GB" dirty="0"/>
          </a:p>
          <a:p>
            <a:pPr marL="457200" lvl="1" indent="0">
              <a:buNone/>
            </a:pPr>
            <a:r>
              <a:rPr lang="en-GB" dirty="0">
                <a:hlinkClick r:id="rId2"/>
              </a:rPr>
              <a:t>askjag@rcp.ac.uk</a:t>
            </a:r>
            <a:endParaRPr lang="en-GB" dirty="0"/>
          </a:p>
          <a:p>
            <a:pPr marL="457200" lvl="1" indent="0">
              <a:buNone/>
            </a:pPr>
            <a:r>
              <a:rPr lang="en-GB" dirty="0"/>
              <a:t>0203 075 1372</a:t>
            </a:r>
          </a:p>
          <a:p>
            <a:pPr marL="457200" lvl="1" indent="0">
              <a:buNone/>
            </a:pPr>
            <a:endParaRPr lang="en-GB" dirty="0"/>
          </a:p>
        </p:txBody>
      </p:sp>
      <p:graphicFrame>
        <p:nvGraphicFramePr>
          <p:cNvPr id="4" name="Object 3"/>
          <p:cNvGraphicFramePr>
            <a:graphicFrameLocks noChangeAspect="1"/>
          </p:cNvGraphicFramePr>
          <p:nvPr>
            <p:extLst>
              <p:ext uri="{D42A27DB-BD31-4B8C-83A1-F6EECF244321}">
                <p14:modId xmlns:p14="http://schemas.microsoft.com/office/powerpoint/2010/main" val="4056543804"/>
              </p:ext>
            </p:extLst>
          </p:nvPr>
        </p:nvGraphicFramePr>
        <p:xfrm>
          <a:off x="323528" y="404664"/>
          <a:ext cx="1908101" cy="460357"/>
        </p:xfrm>
        <a:graphic>
          <a:graphicData uri="http://schemas.openxmlformats.org/presentationml/2006/ole">
            <mc:AlternateContent xmlns:mc="http://schemas.openxmlformats.org/markup-compatibility/2006">
              <mc:Choice xmlns:v="urn:schemas-microsoft-com:vml" Requires="v">
                <p:oleObj name="Bitmap Image" r:id="rId3" imgW="5923810" imgH="1428949" progId="Paint.Picture">
                  <p:embed/>
                </p:oleObj>
              </mc:Choice>
              <mc:Fallback>
                <p:oleObj name="Bitmap Image" r:id="rId3" imgW="5923810" imgH="1428949"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04664"/>
                        <a:ext cx="1908101" cy="46035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91598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402</Words>
  <Application>Microsoft Office PowerPoint</Application>
  <PresentationFormat>On-screen Show (4:3)</PresentationFormat>
  <Paragraphs>55</Paragraphs>
  <Slides>9</Slides>
  <Notes>2</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3" baseType="lpstr">
      <vt:lpstr>Arial</vt:lpstr>
      <vt:lpstr>Calibri</vt:lpstr>
      <vt:lpstr>Office Theme</vt:lpstr>
      <vt:lpstr>Bitmap Image</vt:lpstr>
      <vt:lpstr>National Endoscopy Database (NED)  Overview</vt:lpstr>
      <vt:lpstr>Background</vt:lpstr>
      <vt:lpstr>Aim</vt:lpstr>
      <vt:lpstr>Governance and Support</vt:lpstr>
      <vt:lpstr>Data Output</vt:lpstr>
      <vt:lpstr>NED &amp; JETS</vt:lpstr>
      <vt:lpstr>Information Governance</vt:lpstr>
      <vt:lpstr>Endoscopist Involvement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Endoscopy Database- Overview</dc:title>
  <dc:creator>Main User</dc:creator>
  <cp:lastModifiedBy>Amy Cottrell</cp:lastModifiedBy>
  <cp:revision>20</cp:revision>
  <dcterms:created xsi:type="dcterms:W3CDTF">2014-11-24T21:40:58Z</dcterms:created>
  <dcterms:modified xsi:type="dcterms:W3CDTF">2024-11-26T15:23:47Z</dcterms:modified>
</cp:coreProperties>
</file>